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19" autoAdjust="0"/>
  </p:normalViewPr>
  <p:slideViewPr>
    <p:cSldViewPr snapToGrid="0">
      <p:cViewPr varScale="1">
        <p:scale>
          <a:sx n="155" d="100"/>
          <a:sy n="155" d="100"/>
        </p:scale>
        <p:origin x="162"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5/10/2022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000" dirty="0">
                <a:solidFill>
                  <a:schemeClr val="tx1"/>
                </a:solidFill>
              </a:rPr>
              <a:t>Othello</a:t>
            </a:r>
            <a:br>
              <a:rPr lang="en-US" sz="4000" dirty="0">
                <a:solidFill>
                  <a:schemeClr val="tx1"/>
                </a:solidFill>
              </a:rPr>
            </a:br>
            <a:r>
              <a:rPr lang="en-US" sz="1600" dirty="0">
                <a:solidFill>
                  <a:schemeClr val="tx1"/>
                </a:solidFill>
              </a:rPr>
              <a:t>in Pygame</a:t>
            </a:r>
            <a:endParaRPr lang="en-US" sz="40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Richard Gresham</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E7E310-A329-E06D-A0DB-903CA0E06DFA}"/>
              </a:ext>
            </a:extLst>
          </p:cNvPr>
          <p:cNvSpPr>
            <a:spLocks noGrp="1"/>
          </p:cNvSpPr>
          <p:nvPr>
            <p:ph type="title"/>
          </p:nvPr>
        </p:nvSpPr>
        <p:spPr>
          <a:xfrm>
            <a:off x="1066800" y="642594"/>
            <a:ext cx="10058400" cy="1371600"/>
          </a:xfrm>
        </p:spPr>
        <p:txBody>
          <a:bodyPr/>
          <a:lstStyle/>
          <a:p>
            <a:r>
              <a:rPr lang="en-US" dirty="0"/>
              <a:t>Q&amp;A</a:t>
            </a:r>
          </a:p>
        </p:txBody>
      </p:sp>
      <p:pic>
        <p:nvPicPr>
          <p:cNvPr id="6" name="Picture 5">
            <a:extLst>
              <a:ext uri="{FF2B5EF4-FFF2-40B4-BE49-F238E27FC236}">
                <a16:creationId xmlns:a16="http://schemas.microsoft.com/office/drawing/2014/main" id="{AFD51F19-C32B-45E5-804A-747145272F8A}"/>
              </a:ext>
            </a:extLst>
          </p:cNvPr>
          <p:cNvPicPr>
            <a:picLocks noChangeAspect="1"/>
          </p:cNvPicPr>
          <p:nvPr/>
        </p:nvPicPr>
        <p:blipFill>
          <a:blip r:embed="rId2"/>
          <a:stretch>
            <a:fillRect/>
          </a:stretch>
        </p:blipFill>
        <p:spPr>
          <a:xfrm>
            <a:off x="2526816" y="1506188"/>
            <a:ext cx="6498521" cy="4903886"/>
          </a:xfrm>
          <a:prstGeom prst="rect">
            <a:avLst/>
          </a:prstGeom>
          <a:noFill/>
        </p:spPr>
      </p:pic>
    </p:spTree>
    <p:extLst>
      <p:ext uri="{BB962C8B-B14F-4D97-AF65-F5344CB8AC3E}">
        <p14:creationId xmlns:p14="http://schemas.microsoft.com/office/powerpoint/2010/main" val="308063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2E98-2C69-468C-9C9E-ECB8A29A052A}"/>
              </a:ext>
            </a:extLst>
          </p:cNvPr>
          <p:cNvSpPr>
            <a:spLocks noGrp="1"/>
          </p:cNvSpPr>
          <p:nvPr>
            <p:ph type="title"/>
          </p:nvPr>
        </p:nvSpPr>
        <p:spPr>
          <a:xfrm>
            <a:off x="1066800" y="642594"/>
            <a:ext cx="10058400" cy="1371600"/>
          </a:xfrm>
        </p:spPr>
        <p:txBody>
          <a:bodyPr anchor="ctr">
            <a:normAutofit/>
          </a:bodyPr>
          <a:lstStyle/>
          <a:p>
            <a:r>
              <a:rPr lang="en-US" dirty="0"/>
              <a:t>Othello Rules </a:t>
            </a:r>
          </a:p>
        </p:txBody>
      </p:sp>
      <p:sp>
        <p:nvSpPr>
          <p:cNvPr id="3" name="Content Placeholder 2">
            <a:extLst>
              <a:ext uri="{FF2B5EF4-FFF2-40B4-BE49-F238E27FC236}">
                <a16:creationId xmlns:a16="http://schemas.microsoft.com/office/drawing/2014/main" id="{3AEE7BC3-CBAB-4ADE-8D57-44E19CEEC1EF}"/>
              </a:ext>
            </a:extLst>
          </p:cNvPr>
          <p:cNvSpPr>
            <a:spLocks noGrp="1"/>
          </p:cNvSpPr>
          <p:nvPr>
            <p:ph sz="half" idx="1"/>
          </p:nvPr>
        </p:nvSpPr>
        <p:spPr>
          <a:xfrm>
            <a:off x="1066800" y="2103120"/>
            <a:ext cx="4663440" cy="3749040"/>
          </a:xfrm>
        </p:spPr>
        <p:txBody>
          <a:bodyPr>
            <a:normAutofit fontScale="85000" lnSpcReduction="10000"/>
          </a:bodyPr>
          <a:lstStyle/>
          <a:p>
            <a:r>
              <a:rPr lang="en-US" dirty="0"/>
              <a:t>Resembles the game of checkers with white and black checker pieces</a:t>
            </a:r>
          </a:p>
          <a:p>
            <a:r>
              <a:rPr lang="en-US" dirty="0"/>
              <a:t>Board starts off with two black and white pieces in the center of the board with white and black pieces diagonally placed.</a:t>
            </a:r>
          </a:p>
          <a:p>
            <a:r>
              <a:rPr lang="en-US" dirty="0"/>
              <a:t>Concept is that players place pieces down to ‘flank’ opponents' pieces on both sides to convert it to theirs's.</a:t>
            </a:r>
          </a:p>
          <a:p>
            <a:r>
              <a:rPr lang="en-US" dirty="0"/>
              <a:t>You are only allowed to place pieces where you can flank and opponent piece, And when both players cannot put down anymore pieces the game is over, the one with more pieces on the board wins.</a:t>
            </a:r>
          </a:p>
        </p:txBody>
      </p:sp>
      <p:pic>
        <p:nvPicPr>
          <p:cNvPr id="5" name="Picture 4">
            <a:extLst>
              <a:ext uri="{FF2B5EF4-FFF2-40B4-BE49-F238E27FC236}">
                <a16:creationId xmlns:a16="http://schemas.microsoft.com/office/drawing/2014/main" id="{201D86E6-3478-4A61-891D-4B09F8AC4F5B}"/>
              </a:ext>
            </a:extLst>
          </p:cNvPr>
          <p:cNvPicPr>
            <a:picLocks noChangeAspect="1"/>
          </p:cNvPicPr>
          <p:nvPr/>
        </p:nvPicPr>
        <p:blipFill>
          <a:blip r:embed="rId2"/>
          <a:stretch>
            <a:fillRect/>
          </a:stretch>
        </p:blipFill>
        <p:spPr>
          <a:xfrm>
            <a:off x="6918960" y="2103120"/>
            <a:ext cx="3749040" cy="3749040"/>
          </a:xfrm>
          <a:prstGeom prst="rect">
            <a:avLst/>
          </a:prstGeom>
          <a:noFill/>
        </p:spPr>
      </p:pic>
    </p:spTree>
    <p:extLst>
      <p:ext uri="{BB962C8B-B14F-4D97-AF65-F5344CB8AC3E}">
        <p14:creationId xmlns:p14="http://schemas.microsoft.com/office/powerpoint/2010/main" val="3070785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00E0-E35D-4E8C-A38E-7AC67C7148A7}"/>
              </a:ext>
            </a:extLst>
          </p:cNvPr>
          <p:cNvSpPr>
            <a:spLocks noGrp="1"/>
          </p:cNvSpPr>
          <p:nvPr>
            <p:ph type="title"/>
          </p:nvPr>
        </p:nvSpPr>
        <p:spPr>
          <a:xfrm>
            <a:off x="1066800" y="642594"/>
            <a:ext cx="10058400" cy="1371600"/>
          </a:xfrm>
        </p:spPr>
        <p:txBody>
          <a:bodyPr anchor="ctr">
            <a:normAutofit/>
          </a:bodyPr>
          <a:lstStyle/>
          <a:p>
            <a:r>
              <a:rPr lang="en-US" dirty="0"/>
              <a:t>Othello Game Visuals</a:t>
            </a:r>
          </a:p>
        </p:txBody>
      </p:sp>
      <p:sp>
        <p:nvSpPr>
          <p:cNvPr id="11" name="Content Placeholder 2">
            <a:extLst>
              <a:ext uri="{FF2B5EF4-FFF2-40B4-BE49-F238E27FC236}">
                <a16:creationId xmlns:a16="http://schemas.microsoft.com/office/drawing/2014/main" id="{424E78AD-370B-E627-2F4A-449BD925C3AF}"/>
              </a:ext>
            </a:extLst>
          </p:cNvPr>
          <p:cNvSpPr>
            <a:spLocks noGrp="1"/>
          </p:cNvSpPr>
          <p:nvPr>
            <p:ph sz="half" idx="1"/>
          </p:nvPr>
        </p:nvSpPr>
        <p:spPr>
          <a:xfrm>
            <a:off x="1066800" y="2103120"/>
            <a:ext cx="4663440" cy="3749040"/>
          </a:xfrm>
        </p:spPr>
        <p:txBody>
          <a:bodyPr/>
          <a:lstStyle/>
          <a:p>
            <a:r>
              <a:rPr lang="en-US" dirty="0"/>
              <a:t>Created and made via Pygame commands.</a:t>
            </a:r>
          </a:p>
          <a:p>
            <a:r>
              <a:rPr lang="en-US" dirty="0"/>
              <a:t>Used commands such as </a:t>
            </a:r>
            <a:r>
              <a:rPr lang="en-US" dirty="0" err="1"/>
              <a:t>Rect</a:t>
            </a:r>
            <a:r>
              <a:rPr lang="en-US" dirty="0"/>
              <a:t>() to create a visual representation of our game and allow user interaction.</a:t>
            </a:r>
          </a:p>
          <a:p>
            <a:r>
              <a:rPr lang="en-US" dirty="0"/>
              <a:t>User interaction comes from commands such as </a:t>
            </a:r>
            <a:r>
              <a:rPr lang="en-US" dirty="0" err="1"/>
              <a:t>pygame.mouse.get_pressed</a:t>
            </a:r>
            <a:r>
              <a:rPr lang="en-US" dirty="0"/>
              <a:t>[0] to take input from mouse and keyboard.</a:t>
            </a:r>
          </a:p>
        </p:txBody>
      </p:sp>
      <p:pic>
        <p:nvPicPr>
          <p:cNvPr id="6" name="Content Placeholder 5">
            <a:extLst>
              <a:ext uri="{FF2B5EF4-FFF2-40B4-BE49-F238E27FC236}">
                <a16:creationId xmlns:a16="http://schemas.microsoft.com/office/drawing/2014/main" id="{91FD910F-DEE6-4DA7-94D4-5A50C3560462}"/>
              </a:ext>
            </a:extLst>
          </p:cNvPr>
          <p:cNvPicPr>
            <a:picLocks noGrp="1" noChangeAspect="1"/>
          </p:cNvPicPr>
          <p:nvPr>
            <p:ph sz="half" idx="2"/>
          </p:nvPr>
        </p:nvPicPr>
        <p:blipFill>
          <a:blip r:embed="rId2"/>
          <a:stretch>
            <a:fillRect/>
          </a:stretch>
        </p:blipFill>
        <p:spPr>
          <a:xfrm>
            <a:off x="6461760" y="3062440"/>
            <a:ext cx="4663440" cy="1830400"/>
          </a:xfrm>
          <a:noFill/>
        </p:spPr>
      </p:pic>
    </p:spTree>
    <p:extLst>
      <p:ext uri="{BB962C8B-B14F-4D97-AF65-F5344CB8AC3E}">
        <p14:creationId xmlns:p14="http://schemas.microsoft.com/office/powerpoint/2010/main" val="16320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5B92-82C6-4929-BEBD-6915DA471288}"/>
              </a:ext>
            </a:extLst>
          </p:cNvPr>
          <p:cNvSpPr>
            <a:spLocks noGrp="1"/>
          </p:cNvSpPr>
          <p:nvPr>
            <p:ph type="title"/>
          </p:nvPr>
        </p:nvSpPr>
        <p:spPr/>
        <p:txBody>
          <a:bodyPr/>
          <a:lstStyle/>
          <a:p>
            <a:r>
              <a:rPr lang="en-US" dirty="0"/>
              <a:t>Game Scenes</a:t>
            </a:r>
          </a:p>
        </p:txBody>
      </p:sp>
      <p:sp>
        <p:nvSpPr>
          <p:cNvPr id="3" name="Content Placeholder 2">
            <a:extLst>
              <a:ext uri="{FF2B5EF4-FFF2-40B4-BE49-F238E27FC236}">
                <a16:creationId xmlns:a16="http://schemas.microsoft.com/office/drawing/2014/main" id="{3EDF666B-F6FC-4B78-BCFC-36DA47BE8C0B}"/>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65FA1393-C8F8-4DDF-9320-F8D5C9400244}"/>
              </a:ext>
            </a:extLst>
          </p:cNvPr>
          <p:cNvPicPr>
            <a:picLocks noGrp="1" noChangeAspect="1"/>
          </p:cNvPicPr>
          <p:nvPr>
            <p:ph sz="half" idx="2"/>
          </p:nvPr>
        </p:nvPicPr>
        <p:blipFill>
          <a:blip r:embed="rId2"/>
          <a:stretch>
            <a:fillRect/>
          </a:stretch>
        </p:blipFill>
        <p:spPr>
          <a:xfrm>
            <a:off x="492275" y="2012290"/>
            <a:ext cx="3626788" cy="3749040"/>
          </a:xfrm>
        </p:spPr>
      </p:pic>
      <p:pic>
        <p:nvPicPr>
          <p:cNvPr id="8" name="Picture 7">
            <a:extLst>
              <a:ext uri="{FF2B5EF4-FFF2-40B4-BE49-F238E27FC236}">
                <a16:creationId xmlns:a16="http://schemas.microsoft.com/office/drawing/2014/main" id="{8468D5A2-E756-4719-A9E6-73EA9DF480B1}"/>
              </a:ext>
            </a:extLst>
          </p:cNvPr>
          <p:cNvPicPr>
            <a:picLocks noChangeAspect="1"/>
          </p:cNvPicPr>
          <p:nvPr/>
        </p:nvPicPr>
        <p:blipFill>
          <a:blip r:embed="rId3"/>
          <a:stretch>
            <a:fillRect/>
          </a:stretch>
        </p:blipFill>
        <p:spPr>
          <a:xfrm>
            <a:off x="4145239" y="2012291"/>
            <a:ext cx="3804923" cy="3748087"/>
          </a:xfrm>
          <a:prstGeom prst="rect">
            <a:avLst/>
          </a:prstGeom>
        </p:spPr>
      </p:pic>
      <p:pic>
        <p:nvPicPr>
          <p:cNvPr id="10" name="Picture 9">
            <a:extLst>
              <a:ext uri="{FF2B5EF4-FFF2-40B4-BE49-F238E27FC236}">
                <a16:creationId xmlns:a16="http://schemas.microsoft.com/office/drawing/2014/main" id="{7807819C-12E1-4A82-86B1-61920CC8F69A}"/>
              </a:ext>
            </a:extLst>
          </p:cNvPr>
          <p:cNvPicPr>
            <a:picLocks noChangeAspect="1"/>
          </p:cNvPicPr>
          <p:nvPr/>
        </p:nvPicPr>
        <p:blipFill>
          <a:blip r:embed="rId4"/>
          <a:stretch>
            <a:fillRect/>
          </a:stretch>
        </p:blipFill>
        <p:spPr>
          <a:xfrm>
            <a:off x="8002514" y="2012290"/>
            <a:ext cx="3599374" cy="3748088"/>
          </a:xfrm>
          <a:prstGeom prst="rect">
            <a:avLst/>
          </a:prstGeom>
        </p:spPr>
      </p:pic>
    </p:spTree>
    <p:extLst>
      <p:ext uri="{BB962C8B-B14F-4D97-AF65-F5344CB8AC3E}">
        <p14:creationId xmlns:p14="http://schemas.microsoft.com/office/powerpoint/2010/main" val="127222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A668-ABEE-40D4-A1F7-881DAE17084A}"/>
              </a:ext>
            </a:extLst>
          </p:cNvPr>
          <p:cNvSpPr>
            <a:spLocks noGrp="1"/>
          </p:cNvSpPr>
          <p:nvPr>
            <p:ph type="title"/>
          </p:nvPr>
        </p:nvSpPr>
        <p:spPr/>
        <p:txBody>
          <a:bodyPr/>
          <a:lstStyle/>
          <a:p>
            <a:r>
              <a:rPr lang="en-US" dirty="0"/>
              <a:t>Othello(Problem) – Alpha-Beta Algorithm.</a:t>
            </a:r>
          </a:p>
        </p:txBody>
      </p:sp>
      <p:sp>
        <p:nvSpPr>
          <p:cNvPr id="3" name="Content Placeholder 2">
            <a:extLst>
              <a:ext uri="{FF2B5EF4-FFF2-40B4-BE49-F238E27FC236}">
                <a16:creationId xmlns:a16="http://schemas.microsoft.com/office/drawing/2014/main" id="{E3B15CD0-3BE2-4EB4-9D6A-706CCC0549C7}"/>
              </a:ext>
            </a:extLst>
          </p:cNvPr>
          <p:cNvSpPr>
            <a:spLocks noGrp="1"/>
          </p:cNvSpPr>
          <p:nvPr>
            <p:ph sz="half" idx="1"/>
          </p:nvPr>
        </p:nvSpPr>
        <p:spPr/>
        <p:txBody>
          <a:bodyPr/>
          <a:lstStyle/>
          <a:p>
            <a:r>
              <a:rPr lang="en-US" dirty="0"/>
              <a:t>Main problem for this project was the creation of an alpha beta ai for the player to play against.</a:t>
            </a:r>
          </a:p>
          <a:p>
            <a:r>
              <a:rPr lang="en-US" dirty="0"/>
              <a:t>Main parts of the alpha beta ai was the evaluation function, depth and min and max functions.</a:t>
            </a:r>
          </a:p>
          <a:p>
            <a:r>
              <a:rPr lang="en-US" dirty="0"/>
              <a:t>Depth Limited so the Ai doesn’t take forever to </a:t>
            </a:r>
            <a:r>
              <a:rPr lang="en-US"/>
              <a:t>complete it’s turn.</a:t>
            </a:r>
            <a:endParaRPr lang="en-US" dirty="0"/>
          </a:p>
        </p:txBody>
      </p:sp>
      <p:pic>
        <p:nvPicPr>
          <p:cNvPr id="10" name="Content Placeholder 9">
            <a:extLst>
              <a:ext uri="{FF2B5EF4-FFF2-40B4-BE49-F238E27FC236}">
                <a16:creationId xmlns:a16="http://schemas.microsoft.com/office/drawing/2014/main" id="{4B2407DB-BC16-41FD-A5CD-D6CE9B72EBEF}"/>
              </a:ext>
            </a:extLst>
          </p:cNvPr>
          <p:cNvPicPr>
            <a:picLocks noGrp="1" noChangeAspect="1"/>
          </p:cNvPicPr>
          <p:nvPr>
            <p:ph sz="half" idx="2"/>
          </p:nvPr>
        </p:nvPicPr>
        <p:blipFill>
          <a:blip r:embed="rId2"/>
          <a:stretch>
            <a:fillRect/>
          </a:stretch>
        </p:blipFill>
        <p:spPr>
          <a:xfrm>
            <a:off x="6825323" y="2103438"/>
            <a:ext cx="3935678" cy="3748087"/>
          </a:xfrm>
        </p:spPr>
      </p:pic>
    </p:spTree>
    <p:extLst>
      <p:ext uri="{BB962C8B-B14F-4D97-AF65-F5344CB8AC3E}">
        <p14:creationId xmlns:p14="http://schemas.microsoft.com/office/powerpoint/2010/main" val="311063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802C-4120-49CD-A6F5-9CB594D5CD01}"/>
              </a:ext>
            </a:extLst>
          </p:cNvPr>
          <p:cNvSpPr>
            <a:spLocks noGrp="1"/>
          </p:cNvSpPr>
          <p:nvPr>
            <p:ph type="title"/>
          </p:nvPr>
        </p:nvSpPr>
        <p:spPr/>
        <p:txBody>
          <a:bodyPr/>
          <a:lstStyle/>
          <a:p>
            <a:r>
              <a:rPr lang="en-US" dirty="0"/>
              <a:t>Evaluation Function</a:t>
            </a:r>
          </a:p>
        </p:txBody>
      </p:sp>
      <p:sp>
        <p:nvSpPr>
          <p:cNvPr id="3" name="Content Placeholder 2">
            <a:extLst>
              <a:ext uri="{FF2B5EF4-FFF2-40B4-BE49-F238E27FC236}">
                <a16:creationId xmlns:a16="http://schemas.microsoft.com/office/drawing/2014/main" id="{D5B11920-1E56-40EE-8E3D-DDECA6D1685D}"/>
              </a:ext>
            </a:extLst>
          </p:cNvPr>
          <p:cNvSpPr>
            <a:spLocks noGrp="1"/>
          </p:cNvSpPr>
          <p:nvPr>
            <p:ph sz="half" idx="1"/>
          </p:nvPr>
        </p:nvSpPr>
        <p:spPr/>
        <p:txBody>
          <a:bodyPr>
            <a:normAutofit/>
          </a:bodyPr>
          <a:lstStyle/>
          <a:p>
            <a:r>
              <a:rPr lang="en-US" dirty="0"/>
              <a:t>Board 2 within the advanced evaluation function is our estimate which will help our ai produce the decision as to what valid move it should make.</a:t>
            </a:r>
          </a:p>
          <a:p>
            <a:r>
              <a:rPr lang="en-US" dirty="0"/>
              <a:t>Points were assigned based upon the advantage one would have if they were to take that specific action.</a:t>
            </a:r>
          </a:p>
          <a:p>
            <a:r>
              <a:rPr lang="en-US" dirty="0"/>
              <a:t>This will affect the ai decision as to what move it should make.</a:t>
            </a:r>
          </a:p>
          <a:p>
            <a:endParaRPr lang="en-US" dirty="0"/>
          </a:p>
        </p:txBody>
      </p:sp>
      <p:pic>
        <p:nvPicPr>
          <p:cNvPr id="6" name="Content Placeholder 5">
            <a:extLst>
              <a:ext uri="{FF2B5EF4-FFF2-40B4-BE49-F238E27FC236}">
                <a16:creationId xmlns:a16="http://schemas.microsoft.com/office/drawing/2014/main" id="{BFF02D5B-0F41-4C7B-9E54-0F05086E79CA}"/>
              </a:ext>
            </a:extLst>
          </p:cNvPr>
          <p:cNvPicPr>
            <a:picLocks noGrp="1" noChangeAspect="1"/>
          </p:cNvPicPr>
          <p:nvPr>
            <p:ph sz="half" idx="2"/>
          </p:nvPr>
        </p:nvPicPr>
        <p:blipFill>
          <a:blip r:embed="rId2"/>
          <a:stretch>
            <a:fillRect/>
          </a:stretch>
        </p:blipFill>
        <p:spPr>
          <a:xfrm>
            <a:off x="6461125" y="2158969"/>
            <a:ext cx="4664075" cy="3637025"/>
          </a:xfrm>
        </p:spPr>
      </p:pic>
    </p:spTree>
    <p:extLst>
      <p:ext uri="{BB962C8B-B14F-4D97-AF65-F5344CB8AC3E}">
        <p14:creationId xmlns:p14="http://schemas.microsoft.com/office/powerpoint/2010/main" val="2779155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21E6-342D-44EC-BB64-7466B43C9C36}"/>
              </a:ext>
            </a:extLst>
          </p:cNvPr>
          <p:cNvSpPr>
            <a:spLocks noGrp="1"/>
          </p:cNvSpPr>
          <p:nvPr>
            <p:ph type="title"/>
          </p:nvPr>
        </p:nvSpPr>
        <p:spPr/>
        <p:txBody>
          <a:bodyPr/>
          <a:lstStyle/>
          <a:p>
            <a:r>
              <a:rPr lang="en-US" dirty="0"/>
              <a:t>Min-value function</a:t>
            </a:r>
          </a:p>
        </p:txBody>
      </p:sp>
      <p:sp>
        <p:nvSpPr>
          <p:cNvPr id="3" name="Content Placeholder 2">
            <a:extLst>
              <a:ext uri="{FF2B5EF4-FFF2-40B4-BE49-F238E27FC236}">
                <a16:creationId xmlns:a16="http://schemas.microsoft.com/office/drawing/2014/main" id="{9B5BCC61-1FF4-4039-8E96-118AEBA52FBA}"/>
              </a:ext>
            </a:extLst>
          </p:cNvPr>
          <p:cNvSpPr>
            <a:spLocks noGrp="1"/>
          </p:cNvSpPr>
          <p:nvPr>
            <p:ph sz="half" idx="1"/>
          </p:nvPr>
        </p:nvSpPr>
        <p:spPr/>
        <p:txBody>
          <a:bodyPr>
            <a:normAutofit lnSpcReduction="10000"/>
          </a:bodyPr>
          <a:lstStyle/>
          <a:p>
            <a:r>
              <a:rPr lang="en-US" dirty="0"/>
              <a:t>This </a:t>
            </a:r>
            <a:r>
              <a:rPr lang="en-US" dirty="0" err="1"/>
              <a:t>min_value</a:t>
            </a:r>
            <a:r>
              <a:rPr lang="en-US" dirty="0"/>
              <a:t> function is called in the alpha-beta function and is used to return the best minimum score.</a:t>
            </a:r>
          </a:p>
          <a:p>
            <a:r>
              <a:rPr lang="en-US" dirty="0"/>
              <a:t>This function loops through all valid moves unless our depth becomes zero toward which it will return –</a:t>
            </a:r>
            <a:r>
              <a:rPr lang="en-US" dirty="0" err="1"/>
              <a:t>eval_fn</a:t>
            </a:r>
            <a:r>
              <a:rPr lang="en-US" dirty="0"/>
              <a:t>() which is our evaluation function.</a:t>
            </a:r>
          </a:p>
          <a:p>
            <a:r>
              <a:rPr lang="en-US" dirty="0"/>
              <a:t>Deep copies are needed while running through our min and max functions to return our board state to its original state prior to running the alpha beta function.</a:t>
            </a:r>
          </a:p>
        </p:txBody>
      </p:sp>
      <p:pic>
        <p:nvPicPr>
          <p:cNvPr id="6" name="Content Placeholder 5">
            <a:extLst>
              <a:ext uri="{FF2B5EF4-FFF2-40B4-BE49-F238E27FC236}">
                <a16:creationId xmlns:a16="http://schemas.microsoft.com/office/drawing/2014/main" id="{CAA5CED3-D76B-453F-81E5-D793F5EF52CA}"/>
              </a:ext>
            </a:extLst>
          </p:cNvPr>
          <p:cNvPicPr>
            <a:picLocks noGrp="1" noChangeAspect="1"/>
          </p:cNvPicPr>
          <p:nvPr>
            <p:ph sz="half" idx="2"/>
          </p:nvPr>
        </p:nvPicPr>
        <p:blipFill>
          <a:blip r:embed="rId2"/>
          <a:stretch>
            <a:fillRect/>
          </a:stretch>
        </p:blipFill>
        <p:spPr>
          <a:xfrm>
            <a:off x="6461125" y="2934337"/>
            <a:ext cx="4664075" cy="2086288"/>
          </a:xfrm>
        </p:spPr>
      </p:pic>
    </p:spTree>
    <p:extLst>
      <p:ext uri="{BB962C8B-B14F-4D97-AF65-F5344CB8AC3E}">
        <p14:creationId xmlns:p14="http://schemas.microsoft.com/office/powerpoint/2010/main" val="280883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F259-C2F6-4941-BC3C-08847342A0D5}"/>
              </a:ext>
            </a:extLst>
          </p:cNvPr>
          <p:cNvSpPr>
            <a:spLocks noGrp="1"/>
          </p:cNvSpPr>
          <p:nvPr>
            <p:ph type="title"/>
          </p:nvPr>
        </p:nvSpPr>
        <p:spPr/>
        <p:txBody>
          <a:bodyPr/>
          <a:lstStyle/>
          <a:p>
            <a:r>
              <a:rPr lang="en-US" dirty="0"/>
              <a:t>Max-Value function</a:t>
            </a:r>
          </a:p>
        </p:txBody>
      </p:sp>
      <p:sp>
        <p:nvSpPr>
          <p:cNvPr id="3" name="Content Placeholder 2">
            <a:extLst>
              <a:ext uri="{FF2B5EF4-FFF2-40B4-BE49-F238E27FC236}">
                <a16:creationId xmlns:a16="http://schemas.microsoft.com/office/drawing/2014/main" id="{50E85EE8-047A-4B75-8BB5-169E2DF600FD}"/>
              </a:ext>
            </a:extLst>
          </p:cNvPr>
          <p:cNvSpPr>
            <a:spLocks noGrp="1"/>
          </p:cNvSpPr>
          <p:nvPr>
            <p:ph sz="half" idx="1"/>
          </p:nvPr>
        </p:nvSpPr>
        <p:spPr/>
        <p:txBody>
          <a:bodyPr>
            <a:normAutofit lnSpcReduction="10000"/>
          </a:bodyPr>
          <a:lstStyle/>
          <a:p>
            <a:r>
              <a:rPr lang="en-US" dirty="0"/>
              <a:t>This </a:t>
            </a:r>
            <a:r>
              <a:rPr lang="en-US" dirty="0" err="1"/>
              <a:t>max_value</a:t>
            </a:r>
            <a:r>
              <a:rPr lang="en-US" dirty="0"/>
              <a:t> function is called within the alpha-beta function and finds the best maximum score.</a:t>
            </a:r>
          </a:p>
          <a:p>
            <a:r>
              <a:rPr lang="en-US" dirty="0"/>
              <a:t>As you can see in both max-value and min-value functions they call each other with the depth decreasing by one per call.</a:t>
            </a:r>
          </a:p>
          <a:p>
            <a:r>
              <a:rPr lang="en-US" dirty="0"/>
              <a:t>This is because as the depth grows, the players turn alternate.</a:t>
            </a:r>
          </a:p>
          <a:p>
            <a:r>
              <a:rPr lang="en-US" dirty="0"/>
              <a:t>As the depth hits 0 and all valid moves are finished the best move is chosen and initiated on the board.</a:t>
            </a:r>
          </a:p>
        </p:txBody>
      </p:sp>
      <p:pic>
        <p:nvPicPr>
          <p:cNvPr id="6" name="Content Placeholder 5">
            <a:extLst>
              <a:ext uri="{FF2B5EF4-FFF2-40B4-BE49-F238E27FC236}">
                <a16:creationId xmlns:a16="http://schemas.microsoft.com/office/drawing/2014/main" id="{CC962483-6F09-4421-B59F-6DA5C2FDB3F4}"/>
              </a:ext>
            </a:extLst>
          </p:cNvPr>
          <p:cNvPicPr>
            <a:picLocks noGrp="1" noChangeAspect="1"/>
          </p:cNvPicPr>
          <p:nvPr>
            <p:ph sz="half" idx="2"/>
          </p:nvPr>
        </p:nvPicPr>
        <p:blipFill>
          <a:blip r:embed="rId2"/>
          <a:stretch>
            <a:fillRect/>
          </a:stretch>
        </p:blipFill>
        <p:spPr>
          <a:xfrm>
            <a:off x="6461762" y="2014194"/>
            <a:ext cx="4664075" cy="1885547"/>
          </a:xfrm>
        </p:spPr>
      </p:pic>
      <p:pic>
        <p:nvPicPr>
          <p:cNvPr id="8" name="Picture 7">
            <a:extLst>
              <a:ext uri="{FF2B5EF4-FFF2-40B4-BE49-F238E27FC236}">
                <a16:creationId xmlns:a16="http://schemas.microsoft.com/office/drawing/2014/main" id="{A60AA36C-6701-41A8-9CE9-B88C5470D3AF}"/>
              </a:ext>
            </a:extLst>
          </p:cNvPr>
          <p:cNvPicPr>
            <a:picLocks noChangeAspect="1"/>
          </p:cNvPicPr>
          <p:nvPr/>
        </p:nvPicPr>
        <p:blipFill>
          <a:blip r:embed="rId3"/>
          <a:stretch>
            <a:fillRect/>
          </a:stretch>
        </p:blipFill>
        <p:spPr>
          <a:xfrm>
            <a:off x="6461125" y="3899741"/>
            <a:ext cx="4664075" cy="2208871"/>
          </a:xfrm>
          <a:prstGeom prst="rect">
            <a:avLst/>
          </a:prstGeom>
        </p:spPr>
      </p:pic>
    </p:spTree>
    <p:extLst>
      <p:ext uri="{BB962C8B-B14F-4D97-AF65-F5344CB8AC3E}">
        <p14:creationId xmlns:p14="http://schemas.microsoft.com/office/powerpoint/2010/main" val="68088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2EFC-19CF-458C-9851-5668E67F1C22}"/>
              </a:ext>
            </a:extLst>
          </p:cNvPr>
          <p:cNvSpPr>
            <a:spLocks noGrp="1"/>
          </p:cNvSpPr>
          <p:nvPr>
            <p:ph type="title"/>
          </p:nvPr>
        </p:nvSpPr>
        <p:spPr/>
        <p:txBody>
          <a:bodyPr/>
          <a:lstStyle/>
          <a:p>
            <a:r>
              <a:rPr lang="en-US" dirty="0"/>
              <a:t>Test Video</a:t>
            </a:r>
          </a:p>
        </p:txBody>
      </p:sp>
      <p:pic>
        <p:nvPicPr>
          <p:cNvPr id="5" name="Screen Recording 4">
            <a:hlinkClick r:id="" action="ppaction://media"/>
            <a:extLst>
              <a:ext uri="{FF2B5EF4-FFF2-40B4-BE49-F238E27FC236}">
                <a16:creationId xmlns:a16="http://schemas.microsoft.com/office/drawing/2014/main" id="{449BB0C0-C0E6-49C1-9025-185154D3AB5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3545069" y="1642985"/>
            <a:ext cx="4496067" cy="4486565"/>
          </a:xfrm>
        </p:spPr>
      </p:pic>
    </p:spTree>
    <p:extLst>
      <p:ext uri="{BB962C8B-B14F-4D97-AF65-F5344CB8AC3E}">
        <p14:creationId xmlns:p14="http://schemas.microsoft.com/office/powerpoint/2010/main" val="3769480686"/>
      </p:ext>
    </p:extLst>
  </p:cSld>
  <p:clrMapOvr>
    <a:masterClrMapping/>
  </p:clrMapOvr>
  <mc:AlternateContent xmlns:mc="http://schemas.openxmlformats.org/markup-compatibility/2006" xmlns:p14="http://schemas.microsoft.com/office/powerpoint/2010/main">
    <mc:Choice Requires="p14">
      <p:transition spd="slow" p14:dur="2000" advTm="37801"/>
    </mc:Choice>
    <mc:Fallback xmlns="">
      <p:transition spd="slow" advTm="3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{09801B21-600A-4929-BE27-55A86AE28F86}tf78438558_win32</Template>
  <TotalTime>414</TotalTime>
  <Words>445</Words>
  <Application>Microsoft Office PowerPoint</Application>
  <PresentationFormat>Widescreen</PresentationFormat>
  <Paragraphs>31</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Garamond</vt:lpstr>
      <vt:lpstr>SavonVTI</vt:lpstr>
      <vt:lpstr>Othello in Pygame</vt:lpstr>
      <vt:lpstr>Othello Rules </vt:lpstr>
      <vt:lpstr>Othello Game Visuals</vt:lpstr>
      <vt:lpstr>Game Scenes</vt:lpstr>
      <vt:lpstr>Othello(Problem) – Alpha-Beta Algorithm.</vt:lpstr>
      <vt:lpstr>Evaluation Function</vt:lpstr>
      <vt:lpstr>Min-value function</vt:lpstr>
      <vt:lpstr>Max-Value function</vt:lpstr>
      <vt:lpstr>Test Video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Reversi(Othello) in Pygame</dc:title>
  <dc:creator>GreshamRichardJ@gmail.com</dc:creator>
  <cp:lastModifiedBy>GreshamRichardJ@gmail.com</cp:lastModifiedBy>
  <cp:revision>14</cp:revision>
  <dcterms:created xsi:type="dcterms:W3CDTF">2022-05-09T20:19:05Z</dcterms:created>
  <dcterms:modified xsi:type="dcterms:W3CDTF">2022-05-10T21:39:45Z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